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274" r:id="rId11"/>
    <p:sldId id="263" r:id="rId12"/>
    <p:sldId id="264" r:id="rId13"/>
    <p:sldId id="267" r:id="rId14"/>
    <p:sldId id="268" r:id="rId15"/>
    <p:sldId id="270" r:id="rId16"/>
    <p:sldId id="271" r:id="rId17"/>
  </p:sldIdLst>
  <p:sldSz cx="12192000" cy="6858000"/>
  <p:notesSz cx="12192000" cy="6858000"/>
  <p:embeddedFontLs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EDf5ZNY7ZBy/iEMbK9fDib6w+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86"/>
  </p:normalViewPr>
  <p:slideViewPr>
    <p:cSldViewPr snapToGrid="0">
      <p:cViewPr varScale="1">
        <p:scale>
          <a:sx n="76" d="100"/>
          <a:sy n="76" d="100"/>
        </p:scale>
        <p:origin x="216" y="7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98309c8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98309c802_0_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8"/>
          <p:cNvSpPr txBox="1">
            <a:spLocks noGrp="1"/>
          </p:cNvSpPr>
          <p:nvPr>
            <p:ph type="ctrTitle"/>
          </p:nvPr>
        </p:nvSpPr>
        <p:spPr>
          <a:xfrm>
            <a:off x="1078286" y="591624"/>
            <a:ext cx="9119009" cy="365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subTitle" idx="1"/>
          </p:nvPr>
        </p:nvSpPr>
        <p:spPr>
          <a:xfrm>
            <a:off x="1078285" y="4363656"/>
            <a:ext cx="9119009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0" y="625032"/>
            <a:ext cx="9502812" cy="470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5" y="591624"/>
            <a:ext cx="3991417" cy="9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404446" y="132068"/>
            <a:ext cx="11350867" cy="8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>
            <a:off x="273627" y="311726"/>
            <a:ext cx="4702028" cy="174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>
            <a:off x="5183186" y="311726"/>
            <a:ext cx="6735184" cy="554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body" idx="2"/>
          </p:nvPr>
        </p:nvSpPr>
        <p:spPr>
          <a:xfrm>
            <a:off x="273627" y="2057400"/>
            <a:ext cx="4702028" cy="38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>
            <a:spLocks noGrp="1"/>
          </p:cNvSpPr>
          <p:nvPr>
            <p:ph type="title"/>
          </p:nvPr>
        </p:nvSpPr>
        <p:spPr>
          <a:xfrm>
            <a:off x="273627" y="142875"/>
            <a:ext cx="11644743" cy="119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body" idx="1"/>
          </p:nvPr>
        </p:nvSpPr>
        <p:spPr>
          <a:xfrm>
            <a:off x="5183186" y="1419224"/>
            <a:ext cx="6735184" cy="44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body" idx="2"/>
          </p:nvPr>
        </p:nvSpPr>
        <p:spPr>
          <a:xfrm>
            <a:off x="273627" y="1419224"/>
            <a:ext cx="4784146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>
            <a:spLocks noGrp="1"/>
          </p:cNvSpPr>
          <p:nvPr>
            <p:ph type="title"/>
          </p:nvPr>
        </p:nvSpPr>
        <p:spPr>
          <a:xfrm>
            <a:off x="322117" y="238507"/>
            <a:ext cx="4449906" cy="181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1"/>
          <p:cNvSpPr>
            <a:spLocks noGrp="1"/>
          </p:cNvSpPr>
          <p:nvPr>
            <p:ph type="pic" idx="2"/>
          </p:nvPr>
        </p:nvSpPr>
        <p:spPr>
          <a:xfrm>
            <a:off x="5287095" y="238509"/>
            <a:ext cx="6582784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411"/>
              </a:srgbClr>
            </a:outerShdw>
          </a:effectLst>
        </p:spPr>
      </p:sp>
      <p:sp>
        <p:nvSpPr>
          <p:cNvPr id="87" name="Google Shape;87;p31"/>
          <p:cNvSpPr txBox="1">
            <a:spLocks noGrp="1"/>
          </p:cNvSpPr>
          <p:nvPr>
            <p:ph type="body" idx="1"/>
          </p:nvPr>
        </p:nvSpPr>
        <p:spPr>
          <a:xfrm>
            <a:off x="322117" y="2057400"/>
            <a:ext cx="4449906" cy="38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32"/>
          <p:cNvSpPr txBox="1"/>
          <p:nvPr/>
        </p:nvSpPr>
        <p:spPr>
          <a:xfrm>
            <a:off x="3835604" y="81022"/>
            <a:ext cx="4520788" cy="7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6" y="665666"/>
            <a:ext cx="11405628" cy="58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0" y="188494"/>
            <a:ext cx="3808069" cy="2787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33"/>
          <p:cNvCxnSpPr/>
          <p:nvPr/>
        </p:nvCxnSpPr>
        <p:spPr>
          <a:xfrm rot="10800000">
            <a:off x="3032568" y="3138046"/>
            <a:ext cx="6389223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33"/>
          <p:cNvCxnSpPr/>
          <p:nvPr/>
        </p:nvCxnSpPr>
        <p:spPr>
          <a:xfrm rot="10800000">
            <a:off x="3032566" y="3138046"/>
            <a:ext cx="0" cy="2938661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33"/>
          <p:cNvCxnSpPr/>
          <p:nvPr/>
        </p:nvCxnSpPr>
        <p:spPr>
          <a:xfrm rot="10800000">
            <a:off x="3032566" y="6076708"/>
            <a:ext cx="1913719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33"/>
          <p:cNvSpPr txBox="1"/>
          <p:nvPr/>
        </p:nvSpPr>
        <p:spPr>
          <a:xfrm>
            <a:off x="3551557" y="3280402"/>
            <a:ext cx="5675335" cy="255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sng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>
            <a:off x="404446" y="132068"/>
            <a:ext cx="11350867" cy="8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3532126" y="-2046224"/>
            <a:ext cx="5095508" cy="1135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 rot="5400000">
            <a:off x="7133432" y="1956593"/>
            <a:ext cx="5811837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5"/>
            <a:ext cx="5811837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title"/>
          </p:nvPr>
        </p:nvSpPr>
        <p:spPr>
          <a:xfrm>
            <a:off x="404446" y="132068"/>
            <a:ext cx="11350867" cy="8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body" idx="1"/>
          </p:nvPr>
        </p:nvSpPr>
        <p:spPr>
          <a:xfrm>
            <a:off x="404446" y="1081453"/>
            <a:ext cx="11350867" cy="509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0" y="188494"/>
            <a:ext cx="3808069" cy="2787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20"/>
          <p:cNvCxnSpPr/>
          <p:nvPr/>
        </p:nvCxnSpPr>
        <p:spPr>
          <a:xfrm rot="10800000">
            <a:off x="3032568" y="3138046"/>
            <a:ext cx="6389223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20"/>
          <p:cNvCxnSpPr/>
          <p:nvPr/>
        </p:nvCxnSpPr>
        <p:spPr>
          <a:xfrm rot="10800000">
            <a:off x="3032566" y="3138046"/>
            <a:ext cx="0" cy="2938661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20"/>
          <p:cNvCxnSpPr/>
          <p:nvPr/>
        </p:nvCxnSpPr>
        <p:spPr>
          <a:xfrm rot="10800000">
            <a:off x="3032566" y="6076708"/>
            <a:ext cx="1913719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3362535" y="3311184"/>
            <a:ext cx="5729287" cy="25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b="0" u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404446" y="0"/>
            <a:ext cx="11350867" cy="95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404446" y="1543050"/>
            <a:ext cx="11350867" cy="463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2"/>
          </p:nvPr>
        </p:nvSpPr>
        <p:spPr>
          <a:xfrm>
            <a:off x="404811" y="958363"/>
            <a:ext cx="11272836" cy="58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394851" y="1354015"/>
            <a:ext cx="11618330" cy="492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394853" y="124690"/>
            <a:ext cx="8098515" cy="62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ubTitle" idx="2"/>
          </p:nvPr>
        </p:nvSpPr>
        <p:spPr>
          <a:xfrm>
            <a:off x="394853" y="731360"/>
            <a:ext cx="8098515" cy="62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22"/>
          <p:cNvSpPr>
            <a:spLocks noGrp="1"/>
          </p:cNvSpPr>
          <p:nvPr>
            <p:ph type="pic" idx="3"/>
          </p:nvPr>
        </p:nvSpPr>
        <p:spPr>
          <a:xfrm>
            <a:off x="8616949" y="360361"/>
            <a:ext cx="3179763" cy="420284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411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/>
          <p:nvPr/>
        </p:nvSpPr>
        <p:spPr>
          <a:xfrm>
            <a:off x="0" y="15431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900519" y="3347012"/>
            <a:ext cx="10428459" cy="2278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900519" y="6057419"/>
            <a:ext cx="10428459" cy="59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23"/>
          <p:cNvCxnSpPr/>
          <p:nvPr/>
        </p:nvCxnSpPr>
        <p:spPr>
          <a:xfrm>
            <a:off x="643466" y="3113589"/>
            <a:ext cx="1068551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23"/>
          <p:cNvCxnSpPr/>
          <p:nvPr/>
        </p:nvCxnSpPr>
        <p:spPr>
          <a:xfrm>
            <a:off x="643465" y="5858718"/>
            <a:ext cx="5084331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23"/>
          <p:cNvCxnSpPr/>
          <p:nvPr/>
        </p:nvCxnSpPr>
        <p:spPr>
          <a:xfrm>
            <a:off x="640419" y="3113589"/>
            <a:ext cx="0" cy="2745128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19" y="354958"/>
            <a:ext cx="3751619" cy="86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404446" y="132068"/>
            <a:ext cx="11350867" cy="8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404446" y="1101435"/>
            <a:ext cx="5615352" cy="507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2"/>
          </p:nvPr>
        </p:nvSpPr>
        <p:spPr>
          <a:xfrm>
            <a:off x="6172201" y="1101435"/>
            <a:ext cx="5583111" cy="507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title"/>
          </p:nvPr>
        </p:nvSpPr>
        <p:spPr>
          <a:xfrm>
            <a:off x="374072" y="0"/>
            <a:ext cx="11523516" cy="98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1"/>
          </p:nvPr>
        </p:nvSpPr>
        <p:spPr>
          <a:xfrm>
            <a:off x="374072" y="1023130"/>
            <a:ext cx="5623502" cy="103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2"/>
          </p:nvPr>
        </p:nvSpPr>
        <p:spPr>
          <a:xfrm>
            <a:off x="374073" y="2060204"/>
            <a:ext cx="562350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3"/>
          </p:nvPr>
        </p:nvSpPr>
        <p:spPr>
          <a:xfrm>
            <a:off x="6194427" y="986765"/>
            <a:ext cx="5703160" cy="103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4"/>
          </p:nvPr>
        </p:nvSpPr>
        <p:spPr>
          <a:xfrm>
            <a:off x="6194426" y="2060205"/>
            <a:ext cx="5703161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25"/>
          <p:cNvCxnSpPr/>
          <p:nvPr/>
        </p:nvCxnSpPr>
        <p:spPr>
          <a:xfrm>
            <a:off x="374072" y="1023130"/>
            <a:ext cx="0" cy="1037073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25"/>
          <p:cNvCxnSpPr/>
          <p:nvPr/>
        </p:nvCxnSpPr>
        <p:spPr>
          <a:xfrm>
            <a:off x="358830" y="2060204"/>
            <a:ext cx="129771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25"/>
          <p:cNvCxnSpPr/>
          <p:nvPr/>
        </p:nvCxnSpPr>
        <p:spPr>
          <a:xfrm>
            <a:off x="6194425" y="1013312"/>
            <a:ext cx="0" cy="104689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25"/>
          <p:cNvCxnSpPr/>
          <p:nvPr/>
        </p:nvCxnSpPr>
        <p:spPr>
          <a:xfrm>
            <a:off x="6179820" y="2048712"/>
            <a:ext cx="129771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25"/>
          <p:cNvCxnSpPr/>
          <p:nvPr/>
        </p:nvCxnSpPr>
        <p:spPr>
          <a:xfrm>
            <a:off x="358830" y="1027048"/>
            <a:ext cx="3876791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25"/>
          <p:cNvCxnSpPr/>
          <p:nvPr/>
        </p:nvCxnSpPr>
        <p:spPr>
          <a:xfrm>
            <a:off x="6179820" y="997493"/>
            <a:ext cx="3920488" cy="4326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374072" y="0"/>
            <a:ext cx="11523516" cy="66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body" idx="1"/>
          </p:nvPr>
        </p:nvSpPr>
        <p:spPr>
          <a:xfrm>
            <a:off x="374072" y="668336"/>
            <a:ext cx="11523515" cy="44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body" idx="2"/>
          </p:nvPr>
        </p:nvSpPr>
        <p:spPr>
          <a:xfrm>
            <a:off x="374072" y="1283855"/>
            <a:ext cx="5703161" cy="490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3"/>
          </p:nvPr>
        </p:nvSpPr>
        <p:spPr>
          <a:xfrm>
            <a:off x="6194425" y="1283855"/>
            <a:ext cx="5703161" cy="490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404446" y="132068"/>
            <a:ext cx="11350867" cy="8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404446" y="1081453"/>
            <a:ext cx="11350867" cy="509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1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82399" y="6278716"/>
            <a:ext cx="1941313" cy="44721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edu@bmstu.r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732275" y="693325"/>
            <a:ext cx="91191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ru-RU" sz="3800"/>
              <a:t>ВЫПУСКНАЯ КВАЛИФИКАЦИОННАЯ РАБОТА </a:t>
            </a:r>
            <a:endParaRPr sz="3800"/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732275" y="5821277"/>
            <a:ext cx="91191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/>
              <a:t>Слушатель: Савельев Петр Олегович</a:t>
            </a:r>
            <a:endParaRPr dirty="0"/>
          </a:p>
        </p:txBody>
      </p:sp>
      <p:sp>
        <p:nvSpPr>
          <p:cNvPr id="114" name="Google Shape;114;p1"/>
          <p:cNvSpPr txBox="1"/>
          <p:nvPr/>
        </p:nvSpPr>
        <p:spPr>
          <a:xfrm>
            <a:off x="792575" y="1793725"/>
            <a:ext cx="11160000" cy="3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endParaRPr sz="2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r>
              <a:rPr lang="ru-RU" sz="2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 КУРСУ “</a:t>
            </a:r>
            <a:r>
              <a:rPr lang="ru-RU" sz="28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r>
              <a:rPr lang="ru-RU" sz="2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28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Science</a:t>
            </a:r>
            <a:r>
              <a:rPr lang="ru-RU" sz="2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sz="2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endParaRPr sz="2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r>
              <a:rPr lang="ru-RU" sz="21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Тема: Прогнозирование конечных свойств новых композиционных материалов</a:t>
            </a:r>
            <a:endParaRPr sz="21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endParaRPr sz="2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r>
              <a:rPr lang="ru-RU" sz="2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Цель исследования: построение моделей прогнозирования следующих параметров: «модуль упругости при растяжении»; «прочность при растяжении»; «соотношение матрица-наполнитель»</a:t>
            </a:r>
            <a:endParaRPr sz="2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br>
              <a:rPr lang="ru-RU" sz="2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2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Итог работы: Разработка приложения, которое будет выдавать прогноз параметра «соотношение матрица-наполнитель».</a:t>
            </a:r>
            <a:endParaRPr sz="2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08B5E-C213-A242-B40F-18C01410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удаления выбросов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9C19E7-2B1F-624E-8C71-E0FE7818ED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BCFA6-9B8B-8949-A81E-748AC4E8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6" y="1249647"/>
            <a:ext cx="5877820" cy="48198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5E1F03-D7BB-3440-A05F-A3BC5FE7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7" y="958361"/>
            <a:ext cx="7826426" cy="58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66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>
            <a:spLocks noGrp="1"/>
          </p:cNvSpPr>
          <p:nvPr>
            <p:ph type="title"/>
          </p:nvPr>
        </p:nvSpPr>
        <p:spPr>
          <a:xfrm>
            <a:off x="404446" y="132068"/>
            <a:ext cx="11350867" cy="8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</a:pPr>
            <a:r>
              <a:rPr lang="ru-RU" sz="36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Нормализация данных</a:t>
            </a:r>
            <a:endParaRPr sz="3600" b="0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7"/>
          <p:cNvSpPr txBox="1">
            <a:spLocks noGrp="1"/>
          </p:cNvSpPr>
          <p:nvPr>
            <p:ph type="body" idx="1"/>
          </p:nvPr>
        </p:nvSpPr>
        <p:spPr>
          <a:xfrm>
            <a:off x="23107" y="5789124"/>
            <a:ext cx="4701293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/>
          <a:p>
            <a:pPr marL="0" marR="0" lvl="0" indent="457200" algn="just" rtl="0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ru-RU" sz="1400" dirty="0">
                <a:solidFill>
                  <a:schemeClr val="accent1"/>
                </a:solidFill>
              </a:rPr>
              <a:t>Нормализуем значения. Для этого применим  </a:t>
            </a:r>
            <a:r>
              <a:rPr lang="ru-RU" sz="1400" dirty="0" err="1">
                <a:solidFill>
                  <a:schemeClr val="accent1"/>
                </a:solidFill>
              </a:rPr>
              <a:t>MinMaxScaler</a:t>
            </a:r>
            <a:r>
              <a:rPr lang="ru-RU" sz="1400" dirty="0">
                <a:solidFill>
                  <a:schemeClr val="accent1"/>
                </a:solidFill>
              </a:rPr>
              <a:t>() Данные от 0 до 1 распределились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182" name="Google Shape;182;p7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fld>
            <a:endParaRPr sz="2400" b="0" i="0" u="none" strike="noStrike" cap="none">
              <a:solidFill>
                <a:srgbClr val="89898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6350B0-2708-EC4B-AD49-520BB5C0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3" y="1049639"/>
            <a:ext cx="4668637" cy="2059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EADBB7-6B02-AE40-8966-AD8590EA509B}"/>
              </a:ext>
            </a:extLst>
          </p:cNvPr>
          <p:cNvSpPr txBox="1"/>
          <p:nvPr/>
        </p:nvSpPr>
        <p:spPr>
          <a:xfrm>
            <a:off x="169333" y="778933"/>
            <a:ext cx="43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Оценка плотности ядра до нормализации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F59BFF-EAD7-104B-9E31-78348052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764015"/>
            <a:ext cx="4388728" cy="16370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82BBE8-4411-B04B-9A33-C95517402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9" y="3729684"/>
            <a:ext cx="4701291" cy="2059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65984C-E629-7D4A-B03B-52321D98A2C7}"/>
              </a:ext>
            </a:extLst>
          </p:cNvPr>
          <p:cNvSpPr txBox="1"/>
          <p:nvPr/>
        </p:nvSpPr>
        <p:spPr>
          <a:xfrm>
            <a:off x="-33867" y="3310907"/>
            <a:ext cx="4893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Оценка плотности ядра</a:t>
            </a:r>
            <a:r>
              <a:rPr lang="en-US" sz="1600" dirty="0"/>
              <a:t> </a:t>
            </a:r>
            <a:r>
              <a:rPr lang="ru-RU" sz="1600" dirty="0"/>
              <a:t>после нормализации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C4A789-95E5-BB45-91E7-44451427C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2415998"/>
            <a:ext cx="7411837" cy="4309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C17388-2C57-A14C-AA78-CF1F7A916651}"/>
              </a:ext>
            </a:extLst>
          </p:cNvPr>
          <p:cNvSpPr txBox="1"/>
          <p:nvPr/>
        </p:nvSpPr>
        <p:spPr>
          <a:xfrm>
            <a:off x="9316328" y="2079359"/>
            <a:ext cx="2875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Посмотрим на </a:t>
            </a:r>
            <a:r>
              <a:rPr lang="en-US" sz="1600" dirty="0"/>
              <a:t>Boxplot</a:t>
            </a:r>
            <a:endParaRPr lang="ru-RU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404450" y="132075"/>
            <a:ext cx="11350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Open Sans"/>
              <a:buNone/>
            </a:pPr>
            <a:r>
              <a:rPr lang="ru-RU" dirty="0"/>
              <a:t>Разработка моделей</a:t>
            </a:r>
            <a:endParaRPr dirty="0"/>
          </a:p>
        </p:txBody>
      </p: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fld>
            <a:endParaRPr sz="2400" b="0" i="0" u="none" strike="noStrike" cap="none">
              <a:solidFill>
                <a:srgbClr val="89898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107575" y="5180742"/>
            <a:ext cx="6581092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При разработке моделей были выполнены следующие этапы: </a:t>
            </a:r>
            <a:endParaRPr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-"/>
            </a:pP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разделение нормализованных данных на обучающую и тестовую выборки (в соотношении 70 на 30); </a:t>
            </a:r>
            <a:endParaRPr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-"/>
            </a:pP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проверка моделей на нормализованных данных;</a:t>
            </a:r>
            <a:endParaRPr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-"/>
            </a:pP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Оценка моделей по метрике М</a:t>
            </a:r>
            <a:r>
              <a:rPr lang="en-US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Е, </a:t>
            </a:r>
            <a:r>
              <a:rPr lang="en-US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R2.</a:t>
            </a:r>
            <a:endParaRPr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6291691" y="4992830"/>
            <a:ext cx="3253141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К-ближайших соседей</a:t>
            </a:r>
            <a:endParaRPr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метод опорных векторов</a:t>
            </a:r>
            <a:endParaRPr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линейная регрессия</a:t>
            </a:r>
            <a:endParaRPr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случайный лес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ru-RU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Граюиентный</a:t>
            </a: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бустинг</a:t>
            </a:r>
            <a:endParaRPr lang="ru-RU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B9FA0-C6FF-6A44-A1A3-1B9E7ABDCE54}"/>
              </a:ext>
            </a:extLst>
          </p:cNvPr>
          <p:cNvSpPr txBox="1"/>
          <p:nvPr/>
        </p:nvSpPr>
        <p:spPr>
          <a:xfrm>
            <a:off x="107575" y="3776133"/>
            <a:ext cx="41934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</a:rPr>
              <a:t>Модуль упругости при растяжении, Гпа</a:t>
            </a:r>
          </a:p>
          <a:p>
            <a:endParaRPr lang="ru-RU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</a:rPr>
              <a:t>лучший метод для прочности при растяжении, метод градиентного </a:t>
            </a:r>
            <a:r>
              <a:rPr lang="ru-RU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бустинга</a:t>
            </a: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endParaRPr lang="ru-RU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88D13-4706-0840-B43D-7E77946B56D7}"/>
              </a:ext>
            </a:extLst>
          </p:cNvPr>
          <p:cNvSpPr txBox="1"/>
          <p:nvPr/>
        </p:nvSpPr>
        <p:spPr>
          <a:xfrm>
            <a:off x="5933225" y="3781375"/>
            <a:ext cx="5271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</a:rPr>
              <a:t>Прочность при растяжении, Мпа</a:t>
            </a:r>
          </a:p>
          <a:p>
            <a:endParaRPr lang="ru-RU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ru-RU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Лучшаий</a:t>
            </a: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метод для модуля упругости при растяжении – метод опорных векторов.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60D9F6-B113-E846-A088-959F468A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1" y="656282"/>
            <a:ext cx="5400251" cy="311985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7C0743-2169-4444-8732-E6CA01CDB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225" y="632559"/>
            <a:ext cx="5400251" cy="31435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>
            <a:spLocks noGrp="1"/>
          </p:cNvSpPr>
          <p:nvPr>
            <p:ph type="title"/>
          </p:nvPr>
        </p:nvSpPr>
        <p:spPr>
          <a:xfrm>
            <a:off x="152400" y="132075"/>
            <a:ext cx="116028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</a:pPr>
            <a:r>
              <a:rPr lang="ru-RU"/>
              <a:t>Разработка нейронной сети</a:t>
            </a:r>
            <a:endParaRPr sz="3600" b="0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10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fld>
            <a:endParaRPr sz="2400" b="0" i="0" u="none" strike="noStrike" cap="none">
              <a:solidFill>
                <a:srgbClr val="89898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B71F6-E08F-DD4B-B34A-BBF83ADC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3865"/>
            <a:ext cx="5793349" cy="18139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9671F7-2656-E84B-A1FC-A1F1610F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38" y="685595"/>
            <a:ext cx="5760162" cy="19622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EA0223-D663-8048-B941-75A43003E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0" y="2707438"/>
            <a:ext cx="3073400" cy="1930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077356-8FFC-CA4B-A31F-25EADB38F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120" y="2732838"/>
            <a:ext cx="7620000" cy="1447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41FB8C-F2A8-674E-96EC-3E393343D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254" y="4596372"/>
            <a:ext cx="1905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404450" y="132075"/>
            <a:ext cx="11350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Open Sans"/>
              <a:buNone/>
            </a:pPr>
            <a:r>
              <a:rPr lang="ru-RU" dirty="0"/>
              <a:t>Разработка нейронной сети</a:t>
            </a:r>
            <a:endParaRPr sz="3600" b="0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14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fld>
            <a:endParaRPr sz="2400" b="0" i="0" u="none" strike="noStrike" cap="none">
              <a:solidFill>
                <a:srgbClr val="89898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230;p10">
            <a:extLst>
              <a:ext uri="{FF2B5EF4-FFF2-40B4-BE49-F238E27FC236}">
                <a16:creationId xmlns:a16="http://schemas.microsoft.com/office/drawing/2014/main" id="{C85B8A78-5814-5649-BA42-FF5D8D913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4813" y="5140325"/>
            <a:ext cx="11350625" cy="122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/>
          <a:p>
            <a:pPr marL="0" indent="457200">
              <a:spcBef>
                <a:spcPts val="749"/>
              </a:spcBef>
              <a:buSzPct val="66666"/>
              <a:buNone/>
            </a:pP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В процессе создания нейронная сеть были определены параметры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подбором </a:t>
            </a:r>
            <a:endParaRPr sz="1400" dirty="0">
              <a:solidFill>
                <a:schemeClr val="bg2">
                  <a:lumMod val="75000"/>
                  <a:lumOff val="25000"/>
                </a:schemeClr>
              </a:solidFill>
              <a:latin typeface="+mn-lt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accent1"/>
              </a:buClr>
              <a:buSzPct val="66666"/>
              <a:buFont typeface="Noto Sans Symbols"/>
              <a:buNone/>
            </a:pP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Далее было проведены обучение и оценка модели, построены необходимые графики.</a:t>
            </a:r>
            <a:endParaRPr sz="1400" dirty="0">
              <a:solidFill>
                <a:schemeClr val="bg2">
                  <a:lumMod val="75000"/>
                  <a:lumOff val="25000"/>
                </a:schemeClr>
              </a:solidFill>
              <a:latin typeface="+mn-lt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accent1"/>
              </a:buClr>
              <a:buSzPct val="66666"/>
              <a:buFont typeface="Noto Sans Symbols"/>
              <a:buNone/>
            </a:pP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Потери на диаграмме быстро уменьшаются в течение первых двадцати эпох. Для тестового набора потери уменьшаются с той же скоростью, что и для обучающего набора. Это означает, что полученная модель нам не подходит </a:t>
            </a:r>
            <a:r>
              <a:rPr lang="ru-RU" sz="14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дале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rPr>
              <a:t> ошибка растет</a:t>
            </a:r>
            <a:endParaRPr sz="1400" dirty="0">
              <a:solidFill>
                <a:schemeClr val="bg2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0EABC4-70B9-B443-B492-7E65764E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5641"/>
            <a:ext cx="5156200" cy="33722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3657FC-2259-EE4B-9F31-0AD298327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629175"/>
            <a:ext cx="7035800" cy="34686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"/>
          <p:cNvSpPr txBox="1">
            <a:spLocks noGrp="1"/>
          </p:cNvSpPr>
          <p:nvPr>
            <p:ph type="title"/>
          </p:nvPr>
        </p:nvSpPr>
        <p:spPr>
          <a:xfrm>
            <a:off x="404446" y="132068"/>
            <a:ext cx="11350867" cy="8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</a:pPr>
            <a:r>
              <a:rPr lang="ru-RU" dirty="0"/>
              <a:t>Заключение</a:t>
            </a:r>
            <a:endParaRPr sz="3600" b="0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12"/>
          <p:cNvSpPr txBox="1">
            <a:spLocks noGrp="1"/>
          </p:cNvSpPr>
          <p:nvPr>
            <p:ph type="body" idx="1"/>
          </p:nvPr>
        </p:nvSpPr>
        <p:spPr>
          <a:xfrm>
            <a:off x="404446" y="1081453"/>
            <a:ext cx="11350867" cy="509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49"/>
              </a:spcBef>
              <a:spcAft>
                <a:spcPts val="0"/>
              </a:spcAft>
              <a:buClr>
                <a:schemeClr val="accent1"/>
              </a:buClr>
              <a:buSzPct val="66666"/>
              <a:buFont typeface="Noto Sans Symbols"/>
              <a:buNone/>
            </a:pPr>
            <a:r>
              <a:rPr lang="ru-RU" sz="3600" dirty="0">
                <a:solidFill>
                  <a:schemeClr val="accent1"/>
                </a:solidFill>
              </a:rPr>
              <a:t>В процессе выполнения данной работы получилось сделать следующие выводы:</a:t>
            </a:r>
            <a:endParaRPr sz="3600" dirty="0">
              <a:solidFill>
                <a:schemeClr val="accent1"/>
              </a:solidFill>
            </a:endParaRPr>
          </a:p>
          <a:p>
            <a:pPr marL="457200" marR="0" lvl="0" indent="-354330" algn="l" rtl="0">
              <a:lnSpc>
                <a:spcPct val="100000"/>
              </a:lnSpc>
              <a:spcBef>
                <a:spcPts val="749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ru-RU" sz="3600" dirty="0">
                <a:solidFill>
                  <a:schemeClr val="accent1"/>
                </a:solidFill>
              </a:rPr>
              <a:t>распределение полученных данных близко к нормальному</a:t>
            </a:r>
            <a:endParaRPr sz="3600" dirty="0">
              <a:solidFill>
                <a:schemeClr val="accent1"/>
              </a:solidFill>
            </a:endParaRPr>
          </a:p>
          <a:p>
            <a:pPr marL="457200" marR="0" lvl="0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ru-RU" sz="3600" dirty="0" err="1">
                <a:solidFill>
                  <a:schemeClr val="accent1"/>
                </a:solidFill>
              </a:rPr>
              <a:t>Лоэффициенты</a:t>
            </a:r>
            <a:r>
              <a:rPr lang="ru-RU" sz="3600" dirty="0">
                <a:solidFill>
                  <a:schemeClr val="accent1"/>
                </a:solidFill>
              </a:rPr>
              <a:t> корреляции между парами признаков стремятся к нулю</a:t>
            </a:r>
            <a:endParaRPr sz="3600" dirty="0">
              <a:solidFill>
                <a:schemeClr val="accent1"/>
              </a:solidFill>
            </a:endParaRPr>
          </a:p>
          <a:p>
            <a:pPr marL="457200" marR="0" lvl="0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ru-RU" sz="3600" dirty="0">
                <a:solidFill>
                  <a:schemeClr val="accent1"/>
                </a:solidFill>
              </a:rPr>
              <a:t>Часть используемых моделей  смогла дать приблизительные прогнозы</a:t>
            </a:r>
            <a:endParaRPr sz="3600" dirty="0">
              <a:solidFill>
                <a:schemeClr val="accent1"/>
              </a:solidFill>
            </a:endParaRPr>
          </a:p>
          <a:p>
            <a:pPr marL="457200" marR="0" lvl="0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ru-RU" sz="3700" dirty="0">
                <a:solidFill>
                  <a:schemeClr val="accent1"/>
                </a:solidFill>
              </a:rPr>
              <a:t>Лучшая модель предсказаний метод опорных векторов и </a:t>
            </a:r>
            <a:r>
              <a:rPr lang="ru-RU" sz="37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метод градиентного </a:t>
            </a:r>
            <a:r>
              <a:rPr lang="ru-RU" sz="37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бустинга</a:t>
            </a:r>
            <a:r>
              <a:rPr lang="ru-RU" sz="37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sz="3700" dirty="0">
              <a:solidFill>
                <a:schemeClr val="accent1"/>
              </a:solidFill>
            </a:endParaRPr>
          </a:p>
          <a:p>
            <a:pPr marL="457200" marR="0" lvl="0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ru-RU" sz="3600" dirty="0">
                <a:solidFill>
                  <a:schemeClr val="accent1"/>
                </a:solidFill>
              </a:rPr>
              <a:t>из свойств материалов невозможно с большой точностью определить соотношение «матрица – наполнитель». </a:t>
            </a:r>
            <a:endParaRPr sz="3600" dirty="0">
              <a:solidFill>
                <a:schemeClr val="accent1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749"/>
              </a:spcBef>
              <a:spcAft>
                <a:spcPts val="0"/>
              </a:spcAft>
              <a:buClr>
                <a:schemeClr val="accent1"/>
              </a:buClr>
              <a:buSzPct val="66666"/>
              <a:buFont typeface="Noto Sans Symbols"/>
              <a:buNone/>
            </a:pPr>
            <a:r>
              <a:rPr lang="ru-RU" sz="3600" dirty="0">
                <a:solidFill>
                  <a:schemeClr val="accent1"/>
                </a:solidFill>
              </a:rPr>
              <a:t>Из вышеизложенного можно сделать вывод, для того чтобы определить на сколько верны полученные решения необходимо собрать дополнительные данные и провести дополнительные исследования более глубоко вникнуть с помощью специалистов в данной области (консультирование</a:t>
            </a:r>
            <a:r>
              <a:rPr lang="en-US" sz="3600" dirty="0">
                <a:solidFill>
                  <a:schemeClr val="accent1"/>
                </a:solidFill>
              </a:rPr>
              <a:t>/</a:t>
            </a:r>
            <a:r>
              <a:rPr lang="ru-RU" sz="3600" dirty="0">
                <a:solidFill>
                  <a:schemeClr val="accent1"/>
                </a:solidFill>
              </a:rPr>
              <a:t>сотрудничество) Есть подозрение что данные разбавлены или полностью синтетические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  <a:endParaRPr sz="3600" dirty="0">
              <a:solidFill>
                <a:schemeClr val="accent1"/>
              </a:solidFill>
            </a:endParaRPr>
          </a:p>
          <a:p>
            <a:pPr marL="457200" marR="0" lvl="0" indent="-228599" algn="l" rtl="0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chemeClr val="accent1"/>
              </a:buClr>
              <a:buSzPct val="66666"/>
              <a:buFont typeface="Noto Sans Symbols"/>
              <a:buNone/>
            </a:pP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263" name="Google Shape;263;p12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fld>
            <a:endParaRPr sz="2400" b="0" i="0" u="none" strike="noStrike" cap="none">
              <a:solidFill>
                <a:srgbClr val="89898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body" idx="1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solidFill>
                  <a:srgbClr val="7B7B7B"/>
                </a:solidFill>
              </a:rPr>
              <a:t>edu.bmstu.ru</a:t>
            </a:r>
            <a:endParaRPr>
              <a:solidFill>
                <a:srgbClr val="7B7B7B"/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b="1">
                <a:solidFill>
                  <a:srgbClr val="7B7B7B"/>
                </a:solidFill>
              </a:rPr>
              <a:t>+7 495 182-83-85</a:t>
            </a:r>
            <a:endParaRPr b="1">
              <a:solidFill>
                <a:srgbClr val="7B7B7B"/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u="sng">
                <a:solidFill>
                  <a:srgbClr val="7B7B7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edu@bmstu.ru</a:t>
            </a:r>
            <a:endParaRPr>
              <a:solidFill>
                <a:srgbClr val="7B7B7B"/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>
                <a:solidFill>
                  <a:srgbClr val="7B7B7B"/>
                </a:solidFill>
              </a:rPr>
              <a:t>Москва, Госпитальный переулок , д. 4-6, с.3</a:t>
            </a:r>
            <a:endParaRPr>
              <a:solidFill>
                <a:srgbClr val="7B7B7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98309c802_0_0"/>
          <p:cNvSpPr txBox="1">
            <a:spLocks noGrp="1"/>
          </p:cNvSpPr>
          <p:nvPr>
            <p:ph type="title"/>
          </p:nvPr>
        </p:nvSpPr>
        <p:spPr>
          <a:xfrm>
            <a:off x="404446" y="132068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Введение</a:t>
            </a:r>
            <a:endParaRPr dirty="0"/>
          </a:p>
        </p:txBody>
      </p:sp>
      <p:sp>
        <p:nvSpPr>
          <p:cNvPr id="120" name="Google Shape;120;g1b98309c802_0_0"/>
          <p:cNvSpPr txBox="1">
            <a:spLocks noGrp="1"/>
          </p:cNvSpPr>
          <p:nvPr>
            <p:ph type="body" idx="1"/>
          </p:nvPr>
        </p:nvSpPr>
        <p:spPr>
          <a:xfrm>
            <a:off x="301450" y="1081450"/>
            <a:ext cx="11635800" cy="222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7600" dirty="0"/>
              <a:t>На входе имеются данные о начальных свойствах компонентов композиционных материалов (количество связующего наполнителя, температурный режим отверждения и т.д.). </a:t>
            </a:r>
            <a:endParaRPr sz="7600" dirty="0"/>
          </a:p>
          <a:p>
            <a:pPr marL="0" lvl="0" indent="457200" algn="just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7600" dirty="0"/>
              <a:t>Данные представлены в виде двух таблиц </a:t>
            </a:r>
            <a:r>
              <a:rPr lang="ru-RU" sz="7600" dirty="0" err="1"/>
              <a:t>X_bp.xlsx</a:t>
            </a:r>
            <a:r>
              <a:rPr lang="ru-RU" sz="7600" dirty="0"/>
              <a:t> и </a:t>
            </a:r>
            <a:r>
              <a:rPr lang="ru-RU" sz="7600" dirty="0" err="1"/>
              <a:t>X_nup.xlsx</a:t>
            </a:r>
            <a:endParaRPr sz="7600" dirty="0"/>
          </a:p>
          <a:p>
            <a:pPr marL="0" lvl="0" indent="4572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7600" dirty="0"/>
              <a:t>На выходе необходимо спрогнозировать ряд конечных свойств получаемых композиционных материалов.</a:t>
            </a:r>
            <a:endParaRPr sz="7600" dirty="0"/>
          </a:p>
          <a:p>
            <a:pPr marL="0" lvl="0" indent="45720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g1b98309c802_0_0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123" name="Google Shape;123;g1b98309c802_0_0"/>
          <p:cNvSpPr txBox="1"/>
          <p:nvPr/>
        </p:nvSpPr>
        <p:spPr>
          <a:xfrm>
            <a:off x="404446" y="3768125"/>
            <a:ext cx="11457754" cy="18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Созданные прогнозные модели помогут сократить количество проводимых испытаний, а также пополнить базу данных материалов возможными новыми характеристиками материалов, и цифровыми двойниками новых композитов.</a:t>
            </a:r>
            <a:endParaRPr sz="1900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title"/>
          </p:nvPr>
        </p:nvSpPr>
        <p:spPr>
          <a:xfrm>
            <a:off x="404450" y="132075"/>
            <a:ext cx="113508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dirty="0"/>
              <a:t>План работ</a:t>
            </a:r>
            <a:endParaRPr dirty="0"/>
          </a:p>
        </p:txBody>
      </p:sp>
      <p:sp>
        <p:nvSpPr>
          <p:cNvPr id="129" name="Google Shape;129;p2"/>
          <p:cNvSpPr txBox="1">
            <a:spLocks noGrp="1"/>
          </p:cNvSpPr>
          <p:nvPr>
            <p:ph type="body" idx="1"/>
          </p:nvPr>
        </p:nvSpPr>
        <p:spPr>
          <a:xfrm>
            <a:off x="404450" y="753624"/>
            <a:ext cx="11350800" cy="54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100000"/>
              <a:buNone/>
            </a:pPr>
            <a:r>
              <a:rPr lang="ru-RU" dirty="0"/>
              <a:t>1.Импорт библиотек, загрузка </a:t>
            </a:r>
            <a:r>
              <a:rPr lang="ru-RU" dirty="0" err="1"/>
              <a:t>датасетов</a:t>
            </a:r>
            <a:r>
              <a:rPr lang="ru-RU" dirty="0"/>
              <a:t>, объединение таблиц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100000"/>
              <a:buNone/>
            </a:pPr>
            <a:r>
              <a:rPr lang="ru-RU" dirty="0"/>
              <a:t>2.Проведение разведочного анализа </a:t>
            </a: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100000"/>
              <a:buNone/>
            </a:pPr>
            <a:r>
              <a:rPr lang="ru-RU" dirty="0"/>
              <a:t>3.Визуализация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100000"/>
              <a:buNone/>
            </a:pPr>
            <a:r>
              <a:rPr lang="ru-RU" dirty="0"/>
              <a:t>4.Предобработка данных удаление выбросов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100000"/>
              <a:buNone/>
            </a:pPr>
            <a:r>
              <a:rPr lang="ru-RU" dirty="0"/>
              <a:t>5.Разработка моделей прогноза прочности при растяжении модуля упругости при растяжении построение моделей, поиск лучшей модели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100000"/>
              <a:buNone/>
            </a:pPr>
            <a:r>
              <a:rPr lang="ru-RU" dirty="0"/>
              <a:t>6.Разработка нейронной сети для рекомендации соотношения матрица-наполнитель</a:t>
            </a: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100000"/>
              <a:buNone/>
            </a:pPr>
            <a:r>
              <a:rPr lang="ru-RU" dirty="0"/>
              <a:t>7. Заключение</a:t>
            </a:r>
            <a:endParaRPr dirty="0"/>
          </a:p>
        </p:txBody>
      </p:sp>
      <p:sp>
        <p:nvSpPr>
          <p:cNvPr id="130" name="Google Shape;130;p2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36" name="Google Shape;136;p3"/>
          <p:cNvSpPr txBox="1">
            <a:spLocks noGrp="1"/>
          </p:cNvSpPr>
          <p:nvPr>
            <p:ph type="title"/>
          </p:nvPr>
        </p:nvSpPr>
        <p:spPr>
          <a:xfrm>
            <a:off x="404446" y="132068"/>
            <a:ext cx="7033129" cy="8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dirty="0"/>
              <a:t>Загрузка и обработка данных</a:t>
            </a:r>
            <a:endParaRPr dirty="0"/>
          </a:p>
        </p:txBody>
      </p:sp>
      <p:sp>
        <p:nvSpPr>
          <p:cNvPr id="142" name="Google Shape;142;p3"/>
          <p:cNvSpPr txBox="1"/>
          <p:nvPr/>
        </p:nvSpPr>
        <p:spPr>
          <a:xfrm>
            <a:off x="8662548" y="0"/>
            <a:ext cx="3337387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1. Импортирование библиотек</a:t>
            </a:r>
            <a:endParaRPr sz="1600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2. Загрузка файлов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3. Проверка размерностей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4. Объединение по индексу</a:t>
            </a:r>
            <a:endParaRPr sz="1600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5. Удаление лишних колонок </a:t>
            </a:r>
            <a:endParaRPr sz="1600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3D1B35-1610-DD4E-B3A7-EAEF5F04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360"/>
            <a:ext cx="4754427" cy="58996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D6440-A93E-AE49-A5B2-F34324082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427" y="1202499"/>
            <a:ext cx="7298964" cy="565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 txBox="1">
            <a:spLocks noGrp="1"/>
          </p:cNvSpPr>
          <p:nvPr>
            <p:ph type="title"/>
          </p:nvPr>
        </p:nvSpPr>
        <p:spPr>
          <a:xfrm>
            <a:off x="-87683" y="87422"/>
            <a:ext cx="10402439" cy="28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dirty="0"/>
              <a:t>Проводим разведочный анализ</a:t>
            </a:r>
            <a:endParaRPr dirty="0"/>
          </a:p>
        </p:txBody>
      </p:sp>
      <p:sp>
        <p:nvSpPr>
          <p:cNvPr id="148" name="Google Shape;14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3660003" y="4271599"/>
            <a:ext cx="842432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0215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Используем график ящик с усами </a:t>
            </a:r>
            <a:r>
              <a:rPr lang="cs-CZ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Boxplot</a:t>
            </a:r>
            <a:r>
              <a:rPr lang="cs-CZ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с помощью него мы сможем посмотреть компактное изображение одномерного распределения вероятностей. Такой вид диаграммы показывает медиану (среднее), нижний и верхний квартили и минимальное или максимальное значение выборки, также можно посмотреть выбросы. Как видно на гистограммах, данные стремятся к нормальному распределению практически везде, кроме угла нашивки, имеющим только 2 значения.</a:t>
            </a:r>
          </a:p>
          <a:p>
            <a:pPr marL="0" lvl="0" indent="450215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0215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BBB9D3-E2B1-3844-805D-05D227A42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59726"/>
            <a:ext cx="3660002" cy="28576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A8FA8-7304-FD42-93BE-D3E4DA2C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767299"/>
            <a:ext cx="3660002" cy="27086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014AF0-1F57-0C42-81BF-F31BA81E7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258" y="31886"/>
            <a:ext cx="5592707" cy="416929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8022902-F8ED-C441-8C67-24EB96FD8A6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0"/>
          <a:stretch/>
        </p:blipFill>
        <p:spPr bwMode="auto">
          <a:xfrm>
            <a:off x="3660003" y="619274"/>
            <a:ext cx="3767931" cy="31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>
            <a:spLocks noGrp="1"/>
          </p:cNvSpPr>
          <p:nvPr>
            <p:ph type="title"/>
          </p:nvPr>
        </p:nvSpPr>
        <p:spPr>
          <a:xfrm>
            <a:off x="404446" y="132068"/>
            <a:ext cx="11350867" cy="8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</a:pPr>
            <a:r>
              <a:rPr lang="ru-RU" dirty="0"/>
              <a:t>Визуализируем данные</a:t>
            </a:r>
            <a:r>
              <a:rPr lang="en-US" dirty="0"/>
              <a:t>.</a:t>
            </a:r>
            <a:r>
              <a:rPr lang="ru-RU" dirty="0"/>
              <a:t> Графики</a:t>
            </a:r>
            <a:r>
              <a:rPr lang="en-US" dirty="0"/>
              <a:t>.</a:t>
            </a:r>
            <a:r>
              <a:rPr lang="ru-RU" dirty="0"/>
              <a:t> </a:t>
            </a:r>
            <a:endParaRPr sz="3600" b="0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13"/>
          <p:cNvSpPr txBox="1">
            <a:spLocks noGrp="1"/>
          </p:cNvSpPr>
          <p:nvPr>
            <p:ph type="body" idx="1"/>
          </p:nvPr>
        </p:nvSpPr>
        <p:spPr>
          <a:xfrm>
            <a:off x="404449" y="5147733"/>
            <a:ext cx="11350863" cy="121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lvl="0" indent="45021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-RU" sz="1600" dirty="0">
                <a:solidFill>
                  <a:schemeClr val="accent1"/>
                </a:solidFill>
              </a:rPr>
              <a:t>Данные объединенного </a:t>
            </a:r>
            <a:r>
              <a:rPr lang="ru-RU" sz="1600" dirty="0" err="1">
                <a:solidFill>
                  <a:schemeClr val="accent1"/>
                </a:solidFill>
              </a:rPr>
              <a:t>датасета</a:t>
            </a:r>
            <a:r>
              <a:rPr lang="ru-RU" sz="1600" dirty="0">
                <a:solidFill>
                  <a:schemeClr val="accent1"/>
                </a:solidFill>
              </a:rPr>
              <a:t> не имеют выраженной зависимости, что подтверждает тепловая карта с матрицей корреляции и матрицы диаграмм рассеяния.</a:t>
            </a:r>
            <a:br>
              <a:rPr lang="ru-RU" sz="1600" dirty="0">
                <a:solidFill>
                  <a:schemeClr val="accent1"/>
                </a:solidFill>
              </a:rPr>
            </a:br>
            <a:r>
              <a:rPr lang="ru-RU" sz="1600" dirty="0">
                <a:solidFill>
                  <a:schemeClr val="accent1"/>
                </a:solidFill>
              </a:rPr>
              <a:t>	Максимальная корреляция между “Плотностью нашивки” и “Углом нашивки” - 0.11, значит нет зависимости между этими данными. Корреляция между всеми параметрами близка к 0.</a:t>
            </a:r>
            <a:endParaRPr sz="1600" dirty="0">
              <a:solidFill>
                <a:schemeClr val="accent1"/>
              </a:solidFill>
            </a:endParaRPr>
          </a:p>
        </p:txBody>
      </p:sp>
      <p:sp>
        <p:nvSpPr>
          <p:cNvPr id="160" name="Google Shape;160;p13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fld>
            <a:endParaRPr sz="2400" b="0" i="0" u="none" strike="noStrike" cap="none">
              <a:solidFill>
                <a:srgbClr val="89898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D90EDFE-5AE8-E647-822C-64BAC8F11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921" y="823848"/>
            <a:ext cx="4018540" cy="38279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159400-205F-1940-B88D-EB485570F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8737"/>
            <a:ext cx="4239785" cy="38279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B37E9E-959E-494A-A111-4C5BEF827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461" y="765840"/>
            <a:ext cx="4173539" cy="3885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6DFCB-4D17-9C46-BF8F-4A4B2519A58B}"/>
              </a:ext>
            </a:extLst>
          </p:cNvPr>
          <p:cNvSpPr txBox="1"/>
          <p:nvPr/>
        </p:nvSpPr>
        <p:spPr>
          <a:xfrm>
            <a:off x="8280401" y="4651829"/>
            <a:ext cx="4018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Прочность при растяжении, МПа"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61B41-CD8A-D146-9033-D5C4C36B341F}"/>
              </a:ext>
            </a:extLst>
          </p:cNvPr>
          <p:cNvSpPr txBox="1"/>
          <p:nvPr/>
        </p:nvSpPr>
        <p:spPr>
          <a:xfrm>
            <a:off x="135466" y="4651829"/>
            <a:ext cx="410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Модуль упругости при растяжении, ГПа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404450" y="132075"/>
            <a:ext cx="1135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Open Sans"/>
              <a:buNone/>
            </a:pPr>
            <a:r>
              <a:rPr lang="ru-RU" sz="36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Смотрим выбросы распределение </a:t>
            </a:r>
            <a:endParaRPr sz="3600" b="0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sldNum" idx="12"/>
          </p:nvPr>
        </p:nvSpPr>
        <p:spPr>
          <a:xfrm>
            <a:off x="668286" y="6360805"/>
            <a:ext cx="838197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fld>
            <a:endParaRPr sz="2400" b="0" i="0" u="none" strike="noStrike" cap="none">
              <a:solidFill>
                <a:srgbClr val="89898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AACF6E-C7C5-B04D-AECC-CCE6D3E03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618110"/>
            <a:ext cx="11988800" cy="62398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6B868-CD2C-8B40-8286-9D7DDF6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Удаляем выбросы </a:t>
            </a:r>
            <a:r>
              <a:rPr lang="ru-RU" dirty="0" err="1"/>
              <a:t>межквартильным</a:t>
            </a:r>
            <a:r>
              <a:rPr lang="ru-RU" dirty="0"/>
              <a:t> интервалом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FBA7CE-B12F-EE46-9531-3DE455271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02933"/>
            <a:ext cx="5977467" cy="485938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16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Приводим столбец к 0 и 1 Угол нашивки, град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2E8EBE-BDC9-C34F-B8F3-92FE9F92D7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6808B5-18DF-A247-A0DE-3EC5DFAE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871"/>
            <a:ext cx="6096000" cy="40691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370C1F-8E38-BA46-8FCB-0D009F4BD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6"/>
          <a:stretch/>
        </p:blipFill>
        <p:spPr>
          <a:xfrm>
            <a:off x="5727224" y="958360"/>
            <a:ext cx="6464776" cy="4841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DC38E-15FD-0F44-AB5F-28AD3E2C89D6}"/>
              </a:ext>
            </a:extLst>
          </p:cNvPr>
          <p:cNvSpPr txBox="1"/>
          <p:nvPr/>
        </p:nvSpPr>
        <p:spPr>
          <a:xfrm>
            <a:off x="6325644" y="5887233"/>
            <a:ext cx="304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accent1"/>
                </a:solidFill>
              </a:rPr>
              <a:t>остальнве</a:t>
            </a:r>
            <a:r>
              <a:rPr lang="ru-RU" sz="1400" dirty="0">
                <a:solidFill>
                  <a:schemeClr val="accent1"/>
                </a:solidFill>
              </a:rPr>
              <a:t> методы применять не стал, чтобы не терять данные</a:t>
            </a:r>
            <a:r>
              <a:rPr lang="en-US" sz="1400" dirty="0">
                <a:solidFill>
                  <a:schemeClr val="accent1"/>
                </a:solidFill>
              </a:rPr>
              <a:t>. </a:t>
            </a:r>
            <a:r>
              <a:rPr lang="ru-RU" sz="1400" dirty="0">
                <a:solidFill>
                  <a:schemeClr val="accent1"/>
                </a:solidFill>
              </a:rPr>
              <a:t>От </a:t>
            </a:r>
            <a:r>
              <a:rPr lang="ru-RU" sz="1400" dirty="0" err="1">
                <a:solidFill>
                  <a:schemeClr val="accent1"/>
                </a:solidFill>
              </a:rPr>
              <a:t>аномальий</a:t>
            </a:r>
            <a:r>
              <a:rPr lang="ru-RU" sz="1400" dirty="0">
                <a:solidFill>
                  <a:schemeClr val="accent1"/>
                </a:solidFill>
              </a:rPr>
              <a:t> избавится удалось</a:t>
            </a:r>
            <a:r>
              <a:rPr lang="en-US" sz="1400" dirty="0">
                <a:solidFill>
                  <a:schemeClr val="accent1"/>
                </a:solidFill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107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F65D1-05A5-784A-9FA1-8A9D4FFF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sz="3600" dirty="0"/>
              <a:t>равнение </a:t>
            </a:r>
            <a:r>
              <a:rPr lang="ru-RU" dirty="0"/>
              <a:t>двух</a:t>
            </a:r>
            <a:r>
              <a:rPr lang="ru-RU" sz="3600" dirty="0"/>
              <a:t> методов удаления выбросов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88034-CE63-1E4A-8385-5B77078C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446" y="1081453"/>
            <a:ext cx="5877821" cy="950547"/>
          </a:xfrm>
        </p:spPr>
        <p:txBody>
          <a:bodyPr>
            <a:normAutofit/>
          </a:bodyPr>
          <a:lstStyle/>
          <a:p>
            <a:r>
              <a:rPr lang="ru-RU" sz="1800" dirty="0"/>
              <a:t>удаление методом </a:t>
            </a:r>
            <a:r>
              <a:rPr lang="ru-RU" sz="1800" dirty="0" err="1"/>
              <a:t>межквартильных</a:t>
            </a:r>
            <a:r>
              <a:rPr lang="ru-RU" sz="1800" dirty="0"/>
              <a:t> расстояний или 3сигм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56D958-31B6-9041-AA19-94E446810A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D4B22D-5C69-AC47-9A7F-2A7C0B76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86" y="1841500"/>
            <a:ext cx="4978400" cy="3175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2FB2B5-AD4F-BF43-8641-DA086786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16" y="1841500"/>
            <a:ext cx="4749800" cy="317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CA28EC-4A8B-D84D-80A3-016578372CAF}"/>
              </a:ext>
            </a:extLst>
          </p:cNvPr>
          <p:cNvSpPr txBox="1"/>
          <p:nvPr/>
        </p:nvSpPr>
        <p:spPr>
          <a:xfrm>
            <a:off x="6545316" y="1081453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err="1"/>
              <a:t>Межквартильне</a:t>
            </a:r>
            <a:r>
              <a:rPr lang="ru-RU" sz="1800" dirty="0"/>
              <a:t> расстояния</a:t>
            </a:r>
          </a:p>
          <a:p>
            <a:endParaRPr lang="ru-RU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D535C-A5E4-EA4B-BCE6-CA4E0FCA2DDF}"/>
              </a:ext>
            </a:extLst>
          </p:cNvPr>
          <p:cNvSpPr txBox="1"/>
          <p:nvPr/>
        </p:nvSpPr>
        <p:spPr>
          <a:xfrm>
            <a:off x="829733" y="5283200"/>
            <a:ext cx="850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Приемлимый</a:t>
            </a:r>
            <a:r>
              <a:rPr lang="ru-RU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результат дал нам метод </a:t>
            </a:r>
            <a:r>
              <a:rPr lang="ru-RU" sz="18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межквартильных</a:t>
            </a:r>
            <a:r>
              <a:rPr lang="ru-RU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интервалов его мы и </a:t>
            </a:r>
            <a:r>
              <a:rPr lang="ru-RU" sz="18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испоьзовали</a:t>
            </a:r>
            <a:r>
              <a:rPr lang="ru-RU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далее на следующем слайде</a:t>
            </a:r>
            <a:r>
              <a:rPr 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.</a:t>
            </a:r>
            <a:endParaRPr lang="ru-RU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215487"/>
      </p:ext>
    </p:extLst>
  </p:cSld>
  <p:clrMapOvr>
    <a:masterClrMapping/>
  </p:clrMapOvr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750</Words>
  <Application>Microsoft Macintosh PowerPoint</Application>
  <PresentationFormat>Широкоэкранный</PresentationFormat>
  <Paragraphs>96</Paragraphs>
  <Slides>16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Open Sans</vt:lpstr>
      <vt:lpstr>Noto Sans Symbols</vt:lpstr>
      <vt:lpstr>Arial</vt:lpstr>
      <vt:lpstr>If,kjyVUNE_28012021</vt:lpstr>
      <vt:lpstr>ВЫПУСКНАЯ КВАЛИФИКАЦИОННАЯ РАБОТА </vt:lpstr>
      <vt:lpstr>Введение</vt:lpstr>
      <vt:lpstr>План работ</vt:lpstr>
      <vt:lpstr>Загрузка и обработка данных</vt:lpstr>
      <vt:lpstr>Проводим разведочный анализ</vt:lpstr>
      <vt:lpstr>Визуализируем данные. Графики. </vt:lpstr>
      <vt:lpstr>Смотрим выбросы распределение </vt:lpstr>
      <vt:lpstr>Удаляем выбросы межквартильным интервалом</vt:lpstr>
      <vt:lpstr>Сравнение двух методов удаления выбросов</vt:lpstr>
      <vt:lpstr>После удаления выбросов</vt:lpstr>
      <vt:lpstr>Нормализация данных</vt:lpstr>
      <vt:lpstr>Разработка моделей</vt:lpstr>
      <vt:lpstr>Разработка нейронной сети</vt:lpstr>
      <vt:lpstr>Разработка нейронной сети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</dc:title>
  <dc:creator>Фомина Ольга</dc:creator>
  <cp:lastModifiedBy>Microsoft Office User</cp:lastModifiedBy>
  <cp:revision>5</cp:revision>
  <dcterms:created xsi:type="dcterms:W3CDTF">2021-02-24T09:03:25Z</dcterms:created>
  <dcterms:modified xsi:type="dcterms:W3CDTF">2022-12-22T14:40:12Z</dcterms:modified>
</cp:coreProperties>
</file>